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a29f8c89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a29f8c89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a29f8c89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da29f8c89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a29f8c89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a29f8c89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53752b80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53752b80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a29f8c89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a29f8c89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a29f8c89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da29f8c89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a29f8c89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a29f8c89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a29f8c89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a29f8c89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a29f8c89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a29f8c89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a29f8c89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da29f8c89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a2a13c8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a2a13c8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a29f8c89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da29f8c89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da29f8c89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da29f8c89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da29f8c89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da29f8c89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a29f8c89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da29f8c89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53752b80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353752b80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53752b80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353752b80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a29f8c89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da29f8c89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a29f8c89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da29f8c89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a29f8c89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da29f8c89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da29f8c89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da29f8c89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a29f8c89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a29f8c89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da29f8c89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da29f8c89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a29f8c89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a29f8c89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da29f8c89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da29f8c89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da29f8c892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da29f8c892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a29f8c892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da29f8c892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da29f8c892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da29f8c892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da5312afe0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da5312afe0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da5312afe0_1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da5312afe0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da5312afe0_1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da5312afe0_1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da5312afe0_1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da5312afe0_1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a29f8c8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a29f8c8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da7ab67b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da7ab67b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a5312afe0_1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da5312afe0_1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a29f8c89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a29f8c89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a29f8c89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da29f8c89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a29f8c89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a29f8c89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53752b8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353752b8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53752b80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53752b80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gif"/><Relationship Id="rId4" Type="http://schemas.openxmlformats.org/officeDocument/2006/relationships/hyperlink" Target="https://thomelane.github.io/convolutions/2DConvRGB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hyperlink" Target="https://medium.com/apache-mxnet/multi-channel-convolutions-explained-with-ms-excel-9bbf8eb77108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hyperlink" Target="https://education.yandex.ru/handbook/ml/article/svyortochnye-nejroseti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hyperlink" Target="https://youtu.be/HpKGv-kYurk?si=qlWGN6h1yrh2gyN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hyperlink" Target="https://education.yandex.ru/handbook/ml/article/svyortochnye-nejroseti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hyperlink" Target="https://towardsdatascience.com/simple-introduction-to-convolutional-neural-networks-cdf8d3077bac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hyperlink" Target="https://education.yandex.ru/handbook/ml/article/svyortochnye-nejroseti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hyperlink" Target="https://youtu.be/3OljkWQ2Uc0?si=hSdF418hSTJu9424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youtu.be/3OljkWQ2Uc0?si=hSdF418hSTJu9424" TargetMode="External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hyperlink" Target="https://youtu.be/AsNTP8Kwu80?si=RF4c1UFktw9MvH0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hyperlink" Target="https://d2l.ai/chapter_recurrent-modern/lstm.ht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hyperlink" Target="https://d2l.ai/chapter_recurrent-modern/lstm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hyperlink" Target="https://youtu.be/YCzL96nL7j0?si=lyRq_5wn-bwoUcwc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hyperlink" Target="https://youtu.be/YCzL96nL7j0?si=lyRq_5wn-bwoUcwc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hyperlink" Target="https://youtu.be/YCzL96nL7j0?si=lyRq_5wn-bwoUcwc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Relationship Id="rId4" Type="http://schemas.openxmlformats.org/officeDocument/2006/relationships/hyperlink" Target="https://education.yandex.ru/handbook/ml/article/nejroseti-dlya-raboty-s-posledovatelnostyami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Relationship Id="rId4" Type="http://schemas.openxmlformats.org/officeDocument/2006/relationships/hyperlink" Target="https://youtu.be/L8HKweZIOmg?si=Fa0SCGO5NGg6dj23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hyperlink" Target="https://www.kaggle.com/datasets/likhon148/animal-data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colab.research.google.com/drive/1cieUPQjEPdml0PoS1zijIYXLzj3zsTQu?usp=sharing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education.yandex.ru/handbook/ml/article/svyortochnye-nejroseti" TargetMode="External"/><Relationship Id="rId4" Type="http://schemas.openxmlformats.org/officeDocument/2006/relationships/hyperlink" Target="https://youtu.be/HGwBXDKFk9I?si=Hw5A1BO53BuHl7B3" TargetMode="External"/><Relationship Id="rId9" Type="http://schemas.openxmlformats.org/officeDocument/2006/relationships/hyperlink" Target="https://github.com/bentrevett/pytorch-seq2seq/tree/rewrite" TargetMode="External"/><Relationship Id="rId5" Type="http://schemas.openxmlformats.org/officeDocument/2006/relationships/hyperlink" Target="https://education.yandex.ru/handbook/ml/article/nejroseti-dlya-raboty-s-posledovatelnostyami" TargetMode="External"/><Relationship Id="rId6" Type="http://schemas.openxmlformats.org/officeDocument/2006/relationships/hyperlink" Target="https://youtu.be/AsNTP8Kwu80?si=RF4c1UFktw9MvH0l" TargetMode="External"/><Relationship Id="rId7" Type="http://schemas.openxmlformats.org/officeDocument/2006/relationships/hyperlink" Target="https://youtu.be/YCzL96nL7j0?si=lyRq_5wn-bwoUcwc" TargetMode="External"/><Relationship Id="rId8" Type="http://schemas.openxmlformats.org/officeDocument/2006/relationships/hyperlink" Target="https://youtu.be/L8HKweZIOmg?si=Yhm9Qbc_rsWyZlc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datasets/likhon148/animal-data" TargetMode="External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hyperlink" Target="https://medium.com/apache-mxnet/multi-channel-convolutions-explained-with-ms-excel-9bbf8eb77108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hyperlink" Target="https://youtu.be/HpKGv-kYurk?si=qlWGN6h1yrh2gyN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youtu.be/HpKGv-kYurk?si=qlWGN6h1yrh2gyNS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Архитектуры нейросетей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CNN, RNN, LSTM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Сверточные нейросети: принцип работы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425" y="1097950"/>
            <a:ext cx="5099150" cy="29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360200" y="4624825"/>
            <a:ext cx="61161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Источник: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https://thomelane.github.io/convolutions/2DConvRGB.html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555600"/>
            <a:ext cx="3333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Сверточные нейросети: принцип работы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389600"/>
            <a:ext cx="3333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Поскольку в RGB-изображениях свертка применяется для трех цветовых каналов отдельно, в конце выходные матрицы суммируются поэлементно (output на рисунке справа).</a:t>
            </a:r>
            <a:endParaRPr sz="1800"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463" y="443225"/>
            <a:ext cx="4863538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381800" y="4732875"/>
            <a:ext cx="76938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https://medium.com/apache-mxnet/multi-channel-convolutions-explained-with-ms-excel-9bbf8eb77108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353900"/>
            <a:ext cx="870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Сверточные нейросети: принцип работы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1257125"/>
            <a:ext cx="3326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К первому слою применяется 4 разных свёртки/фильтра, которые образуют 4 новых канала, к каждому из которых применяется нелинейность. В нейросети может быть несколько сверточных слоев. </a:t>
            </a:r>
            <a:endParaRPr sz="2000"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425" y="1257125"/>
            <a:ext cx="5584225" cy="33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311700" y="4768875"/>
            <a:ext cx="6706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https://education.yandex.ru/handbook/ml/article/svyortochnye-nejroseti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564000"/>
            <a:ext cx="2808000" cy="30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После последнего сверточного слоя матрица разворачивается в плоский вектор, и при помощи классификатора собираются финальные предсказания.</a:t>
            </a:r>
            <a:endParaRPr sz="1500"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300" y="1490675"/>
            <a:ext cx="5719498" cy="257481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353900"/>
            <a:ext cx="870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Сверточные нейросети: принцип работы</a:t>
            </a:r>
            <a:endParaRPr/>
          </a:p>
        </p:txBody>
      </p:sp>
      <p:sp>
        <p:nvSpPr>
          <p:cNvPr id="165" name="Google Shape;165;p25"/>
          <p:cNvSpPr txBox="1"/>
          <p:nvPr/>
        </p:nvSpPr>
        <p:spPr>
          <a:xfrm>
            <a:off x="381800" y="4732875"/>
            <a:ext cx="76938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Скриншот</a:t>
            </a:r>
            <a:r>
              <a:rPr lang="en" sz="900">
                <a:solidFill>
                  <a:schemeClr val="dk2"/>
                </a:solidFill>
              </a:rPr>
              <a:t>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https://youtu.be/HpKGv-kYurk?si=qlWGN6h1yrh2gyNS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Сверточные нейросети: принцип работы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Вопрос: что является весами сверточной сети? Когда добавляется bias?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411525"/>
            <a:ext cx="8433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Сверточные нейросети: принцип работы</a:t>
            </a:r>
            <a:endParaRPr/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311700" y="1389600"/>
            <a:ext cx="3016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Ответ: веса CNN - это числа, составляющие свёртку. Bias добавляется перед вычислением скалярного произведения свертки и области матрицы, на которую она смотрит. </a:t>
            </a:r>
            <a:endParaRPr sz="1800"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400" y="1441975"/>
            <a:ext cx="5567323" cy="27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360200" y="4689675"/>
            <a:ext cx="8061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https://education.yandex.ru/handbook/ml/article/svyortochnye-nejroseti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353900"/>
            <a:ext cx="8368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</a:t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210225"/>
            <a:ext cx="3246900" cy="3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Если мы применим свертку шириной 3 к картинке шириной 5, мы получим output шириной 3. Что, если мы не хотим терять в размерности или вообще хотим ее увеличить?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Ответ: мы применяем padding, добавляя нули по краям изображения. </a:t>
            </a:r>
            <a:endParaRPr sz="1600"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000" y="1262000"/>
            <a:ext cx="5280599" cy="315340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338575" y="4669650"/>
            <a:ext cx="75063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https://towardsdatascience.com/simple-introduction-to-convolutional-neural-networks-cdf8d3077bac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Параметры сверточной нейросети</a:t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Размерность входного слоя: (цветовые каналы*высота картинок*ширина картинок)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Размерность свёртки: задаёт пользователь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Количество свёрток, которое будет применено: задаёт пользователь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Padding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Stride/шаг: на сколько клеток в сторону двигается свертка.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Параметры сверточной нейросети: </a:t>
            </a:r>
            <a:r>
              <a:rPr lang="en"/>
              <a:t>Pooling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311700" y="1152475"/>
            <a:ext cx="85206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Pooling - это способ уменьшить размерность полученного представления.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75" y="1593075"/>
            <a:ext cx="8782911" cy="31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252125" y="4876950"/>
            <a:ext cx="7283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https://education.yandex.ru/handbook/ml/article/svyortochnye-nejroseti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  <p:cxnSp>
        <p:nvCxnSpPr>
          <p:cNvPr id="202" name="Google Shape;202;p30"/>
          <p:cNvCxnSpPr/>
          <p:nvPr/>
        </p:nvCxnSpPr>
        <p:spPr>
          <a:xfrm rot="10800000">
            <a:off x="6894050" y="4466450"/>
            <a:ext cx="57600" cy="1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30"/>
          <p:cNvSpPr txBox="1"/>
          <p:nvPr/>
        </p:nvSpPr>
        <p:spPr>
          <a:xfrm>
            <a:off x="5467675" y="4653650"/>
            <a:ext cx="34146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Receptive field - область, на которую смотрит свёртка.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Можно ли применять свёртки для текстов?</a:t>
            </a:r>
            <a:endParaRPr/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Это делается нечасто, но это возможно, если предположить, что нам нужно найти в тексте феномен, который может встретиться где угодно, но будет указывать на отнесенность текста к какому-то классу. Например, в задаче анализа тональности проявления негативной или позитивной тональности могут встретиться в любом месте текста, так же, как кошка может встретиться на любом месте на картинке.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Напоминание: некоторые типы нейросетей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Multilayer Perceptron/Fully Connected Neural Network (многослойный перцептрон/полносвязная нейросеть) - нейросеть, в которой есть только линейные слои и функции активации. Может использоваться для классификации или регрессии;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Convolutional Neural Network (CNN, сверточная нейросеть) - нейросеть со сверточными слоями. Архитектура используется в основном для обработки изображений;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Рекуррентные нейросети (RNN, LSTM) - архитектуры, позволяющие обрабатывать цепочки последовательностей. Используются для обработки текстов;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Рекуррентные нейросети/Recurrent Neural Networks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чем минусы применения сверточных нейросетей для текстов?</a:t>
            </a:r>
            <a:endParaRPr/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311700" y="1440750"/>
            <a:ext cx="8520600" cy="31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чем минусы применения сверточных нейросетей для текстов?</a:t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11700" y="1440750"/>
            <a:ext cx="8520600" cy="31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тексте информация изложена последовательно, поэтому нам бы хотелось рассматривать слово в контексте.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Значит, нам нужна архитектура, которая способна запоминать предыдущие слова.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11700" y="454750"/>
            <a:ext cx="821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Рекуррентные нейросети: архитектура</a:t>
            </a:r>
            <a:endParaRPr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311700" y="1389600"/>
            <a:ext cx="2980500" cy="3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Рекуррентные нейросети имеют скрытые состояния, хранящие информацию о предыдущих входах.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На картинке имеется некоторая последовательность Х, проходящая через рекуррентную нейросеть. S - значение скрытого состояния на момент t, U - веса скрытого слоя, V - веса выходов, и W - веса скрытых состояний.</a:t>
            </a:r>
            <a:endParaRPr sz="1400"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875" y="1389600"/>
            <a:ext cx="5607701" cy="254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 txBox="1"/>
          <p:nvPr/>
        </p:nvSpPr>
        <p:spPr>
          <a:xfrm>
            <a:off x="372000" y="4610350"/>
            <a:ext cx="8097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Bao, Wei &amp; Yue, Jun &amp; Rao, Yulei. (2017). A deep learning framework for financial time series using stacked autoencoders and long-short term memory. PLoS ONE. 12. 10.1371/journal.pone.0180944.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319775" y="410475"/>
            <a:ext cx="8314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Сравнение с полносвязной нейросетью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188" y="1311300"/>
            <a:ext cx="4385624" cy="3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6"/>
          <p:cNvSpPr txBox="1"/>
          <p:nvPr/>
        </p:nvSpPr>
        <p:spPr>
          <a:xfrm>
            <a:off x="381800" y="4732875"/>
            <a:ext cx="76938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Скриншот</a:t>
            </a:r>
            <a:r>
              <a:rPr lang="en" sz="900">
                <a:solidFill>
                  <a:schemeClr val="dk2"/>
                </a:solidFill>
              </a:rPr>
              <a:t>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https://youtu.be/3OljkWQ2Uc0?si=hSdF418hSTJu9424</a:t>
            </a:r>
            <a:r>
              <a:rPr lang="en" sz="900">
                <a:solidFill>
                  <a:schemeClr val="dk2"/>
                </a:solidFill>
              </a:rPr>
              <a:t> 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319775" y="410475"/>
            <a:ext cx="8314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Сравнение с полносвязной нейросетью</a:t>
            </a:r>
            <a:endParaRPr/>
          </a:p>
        </p:txBody>
      </p:sp>
      <p:sp>
        <p:nvSpPr>
          <p:cNvPr id="247" name="Google Shape;247;p37"/>
          <p:cNvSpPr txBox="1"/>
          <p:nvPr/>
        </p:nvSpPr>
        <p:spPr>
          <a:xfrm>
            <a:off x="381800" y="4732875"/>
            <a:ext cx="76938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Скриншот</a:t>
            </a:r>
            <a:r>
              <a:rPr lang="en" sz="900">
                <a:solidFill>
                  <a:schemeClr val="dk2"/>
                </a:solidFill>
              </a:rPr>
              <a:t>: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https://youtu.be/3OljkWQ2Uc0?si=hSdF418hSTJu9424</a:t>
            </a:r>
            <a:r>
              <a:rPr lang="en" sz="900">
                <a:solidFill>
                  <a:schemeClr val="dk2"/>
                </a:solidFill>
              </a:rPr>
              <a:t> 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138" y="1318575"/>
            <a:ext cx="5568683" cy="3261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37"/>
          <p:cNvCxnSpPr/>
          <p:nvPr/>
        </p:nvCxnSpPr>
        <p:spPr>
          <a:xfrm>
            <a:off x="1531775" y="1644625"/>
            <a:ext cx="27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37"/>
          <p:cNvSpPr txBox="1"/>
          <p:nvPr/>
        </p:nvSpPr>
        <p:spPr>
          <a:xfrm>
            <a:off x="381800" y="1262875"/>
            <a:ext cx="1193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Скрытое состояние с предыдущего шага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6901000" y="1241525"/>
            <a:ext cx="21282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</a:t>
            </a:r>
            <a:r>
              <a:rPr baseline="30000" lang="en">
                <a:solidFill>
                  <a:schemeClr val="dk2"/>
                </a:solidFill>
              </a:rPr>
              <a:t>t</a:t>
            </a:r>
            <a:r>
              <a:rPr lang="en">
                <a:solidFill>
                  <a:schemeClr val="dk2"/>
                </a:solidFill>
              </a:rPr>
              <a:t> - вектор скрытого состояния текущего токена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</a:t>
            </a:r>
            <a:r>
              <a:rPr baseline="30000" lang="en">
                <a:solidFill>
                  <a:schemeClr val="dk1"/>
                </a:solidFill>
              </a:rPr>
              <a:t>t-1</a:t>
            </a:r>
            <a:r>
              <a:rPr lang="en">
                <a:solidFill>
                  <a:schemeClr val="dk1"/>
                </a:solidFill>
              </a:rPr>
              <a:t> - вектор скрытого состояния предыдущего токена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52" name="Google Shape;252;p37"/>
          <p:cNvCxnSpPr/>
          <p:nvPr/>
        </p:nvCxnSpPr>
        <p:spPr>
          <a:xfrm rot="10800000">
            <a:off x="5078900" y="4530900"/>
            <a:ext cx="274200" cy="1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37"/>
          <p:cNvSpPr txBox="1"/>
          <p:nvPr/>
        </p:nvSpPr>
        <p:spPr>
          <a:xfrm>
            <a:off x="5312800" y="4580475"/>
            <a:ext cx="13059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k</a:t>
            </a:r>
            <a:r>
              <a:rPr lang="en" sz="1200">
                <a:solidFill>
                  <a:schemeClr val="dk2"/>
                </a:solidFill>
              </a:rPr>
              <a:t> - размер слоя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title"/>
          </p:nvPr>
        </p:nvSpPr>
        <p:spPr>
          <a:xfrm>
            <a:off x="311700" y="447525"/>
            <a:ext cx="8534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Рекуррентные нейросети: архитектура</a:t>
            </a:r>
            <a:endParaRPr/>
          </a:p>
        </p:txBody>
      </p:sp>
      <p:sp>
        <p:nvSpPr>
          <p:cNvPr id="259" name="Google Shape;259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На картинке справа можно видеть подробный разбор решения задачи предсказания стоимости акций завтра с учетом трех предыдущих дней.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/>
              <a:t>Обратите внимание</a:t>
            </a:r>
            <a:r>
              <a:rPr lang="en" sz="1600"/>
              <a:t>, что веса и байесы во все дни одинаковы.</a:t>
            </a:r>
            <a:endParaRPr sz="1600"/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900" y="1370688"/>
            <a:ext cx="5719502" cy="32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311700" y="4755375"/>
            <a:ext cx="83691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Скриншот: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https://youtu.be/AsNTP8Kwu80?si=RF4c1UFktw9MvH0l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Рекуррентные нейросети: взрывающийся/затухающий градиент</a:t>
            </a:r>
            <a:endParaRPr/>
          </a:p>
        </p:txBody>
      </p:sp>
      <p:sp>
        <p:nvSpPr>
          <p:cNvPr id="267" name="Google Shape;267;p39"/>
          <p:cNvSpPr txBox="1"/>
          <p:nvPr>
            <p:ph idx="1" type="body"/>
          </p:nvPr>
        </p:nvSpPr>
        <p:spPr>
          <a:xfrm>
            <a:off x="311700" y="1375925"/>
            <a:ext cx="8520600" cy="31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предыдущем примере входящее значение дважды умножается на w</a:t>
            </a:r>
            <a:r>
              <a:rPr baseline="-25000" lang="en"/>
              <a:t>2</a:t>
            </a:r>
            <a:r>
              <a:rPr lang="en"/>
              <a:t>. Если этот вес имеет достаточно большое значение, выход (предсказанное значение) данного примера также будет большим. Например, при </a:t>
            </a:r>
            <a:r>
              <a:rPr lang="en">
                <a:solidFill>
                  <a:schemeClr val="dk1"/>
                </a:solidFill>
              </a:rPr>
              <a:t>w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r>
              <a:rPr lang="en"/>
              <a:t> = 4 нам придется </a:t>
            </a:r>
            <a:r>
              <a:rPr lang="en"/>
              <a:t>умножать</a:t>
            </a:r>
            <a:r>
              <a:rPr lang="en"/>
              <a:t> входящее значение на 16. Это увеличит значение градиента. Слишком большое значение градиента означает, что мы проскочим минимум функции потерь, не дойдя до него.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Рекуррентные нейросети: взрывающийся/затухающий градиент</a:t>
            </a:r>
            <a:endParaRPr/>
          </a:p>
        </p:txBody>
      </p:sp>
      <p:sp>
        <p:nvSpPr>
          <p:cNvPr id="273" name="Google Shape;273;p40"/>
          <p:cNvSpPr txBox="1"/>
          <p:nvPr>
            <p:ph idx="1" type="body"/>
          </p:nvPr>
        </p:nvSpPr>
        <p:spPr>
          <a:xfrm>
            <a:off x="311700" y="1375925"/>
            <a:ext cx="8520600" cy="31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Решением проблемы взрывающегося градиента может быть принудительное занижение весов (gradient clipping). Однако слишком маленькие градиенты тоже являются проблемой: умножение малых чисел дает еще меньшие числа, поэтому шаги градиента становятся слишком маленькими.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Для окончательного решения этой проблемы архитектура рекуррентных нейронных сетей была усовершенствована. Так появились сети с долговременной и кратковременной памятью (LSTM).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Сверточные нейросети/Convolutional Neural Networks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311700" y="433200"/>
            <a:ext cx="8073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(long short term memory networks)</a:t>
            </a:r>
            <a:endParaRPr/>
          </a:p>
        </p:txBody>
      </p:sp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311700" y="1389600"/>
            <a:ext cx="3218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На схеме справа представлен один LSTM-блок. Memory (С) обозначает “долговременную” память, а Н - “кратковременную”. Информацию в памяти можно добавлять или удалять при помощи ворот/вентилей (gates).</a:t>
            </a:r>
            <a:endParaRPr sz="1600"/>
          </a:p>
        </p:txBody>
      </p:sp>
      <p:pic>
        <p:nvPicPr>
          <p:cNvPr id="285" name="Google Shape;2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000" y="1600449"/>
            <a:ext cx="5438000" cy="27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2"/>
          <p:cNvSpPr txBox="1"/>
          <p:nvPr/>
        </p:nvSpPr>
        <p:spPr>
          <a:xfrm>
            <a:off x="220800" y="4769700"/>
            <a:ext cx="8255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https://d2l.ai/chapter_recurrent-modern/lstm.html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311700" y="433200"/>
            <a:ext cx="8073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(long short term memory networks)</a:t>
            </a:r>
            <a:endParaRPr/>
          </a:p>
        </p:txBody>
      </p:sp>
      <p:sp>
        <p:nvSpPr>
          <p:cNvPr id="292" name="Google Shape;292;p43"/>
          <p:cNvSpPr txBox="1"/>
          <p:nvPr>
            <p:ph idx="1" type="body"/>
          </p:nvPr>
        </p:nvSpPr>
        <p:spPr>
          <a:xfrm>
            <a:off x="311700" y="1389600"/>
            <a:ext cx="3088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В качестве функций активации в </a:t>
            </a:r>
            <a:r>
              <a:rPr lang="en" sz="1800"/>
              <a:t>LSTM используются сигмоиды и гиперболические тангенсы.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/>
              <a:t>Веса и байесы внутри блока будут одинаковыми для всех блоков.</a:t>
            </a:r>
            <a:endParaRPr b="1" sz="1800"/>
          </a:p>
        </p:txBody>
      </p:sp>
      <p:pic>
        <p:nvPicPr>
          <p:cNvPr id="293" name="Google Shape;2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000" y="1600449"/>
            <a:ext cx="5438000" cy="27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3"/>
          <p:cNvSpPr txBox="1"/>
          <p:nvPr/>
        </p:nvSpPr>
        <p:spPr>
          <a:xfrm>
            <a:off x="220800" y="4769700"/>
            <a:ext cx="8255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https://d2l.ai/chapter_recurrent-modern/lstm.html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Forget gate</a:t>
            </a:r>
            <a:endParaRPr/>
          </a:p>
        </p:txBody>
      </p:sp>
      <p:sp>
        <p:nvSpPr>
          <p:cNvPr id="300" name="Google Shape;300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Ворота забывания позволяют на основе предыдущей долговременной и кратковременной памяти, а также входа текущего блока, определить, сколько информации о предыдущих состояниях нужно сохранить.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Так, если текущий вход имеет большое отрицательное значение, </a:t>
            </a:r>
            <a:r>
              <a:rPr lang="en" sz="1600"/>
              <a:t>сигмоидная функция активации будет равна нулю, вся информация о состоянии предыдущего блока будет забыта.</a:t>
            </a:r>
            <a:endParaRPr sz="1600"/>
          </a:p>
        </p:txBody>
      </p:sp>
      <p:pic>
        <p:nvPicPr>
          <p:cNvPr id="301" name="Google Shape;3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700" y="152563"/>
            <a:ext cx="2386800" cy="483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4"/>
          <p:cNvSpPr txBox="1"/>
          <p:nvPr/>
        </p:nvSpPr>
        <p:spPr>
          <a:xfrm>
            <a:off x="338575" y="4704075"/>
            <a:ext cx="4898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Скриншот: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https://youtu.be/YCzL96nL7j0?si=lyRq_5wn-bwoUcwc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gate</a:t>
            </a:r>
            <a:endParaRPr/>
          </a:p>
        </p:txBody>
      </p:sp>
      <p:sp>
        <p:nvSpPr>
          <p:cNvPr id="308" name="Google Shape;308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Ворота входного состояния состоят из двух частей. Одна, с гиперболическим тангенсом, определяет потенциальную долговременную память. Вторая, идентичная воротам забывания, определяет, сколько потенциальной долговременной памяти действительно нужно запомнить. Выходы этих частей перемножаются, и произведение добавляется к существующей долговременной памяти.</a:t>
            </a:r>
            <a:endParaRPr sz="1600"/>
          </a:p>
        </p:txBody>
      </p:sp>
      <p:pic>
        <p:nvPicPr>
          <p:cNvPr id="309" name="Google Shape;3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175" y="747913"/>
            <a:ext cx="4492491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5"/>
          <p:cNvSpPr txBox="1"/>
          <p:nvPr/>
        </p:nvSpPr>
        <p:spPr>
          <a:xfrm>
            <a:off x="338575" y="4704075"/>
            <a:ext cx="4898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Скриншот: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https://youtu.be/YCzL96nL7j0?si=lyRq_5wn-bwoUcwc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gate</a:t>
            </a:r>
            <a:endParaRPr/>
          </a:p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Ворота </a:t>
            </a:r>
            <a:r>
              <a:rPr lang="en" sz="1600"/>
              <a:t>выходного</a:t>
            </a:r>
            <a:r>
              <a:rPr lang="en" sz="1600"/>
              <a:t> состояния определяют, сколько информации из текущего блока нужно запомнить и передать в следующий. При этом блок, идентичный воротам забывания, на основании входных данных определяет, сколько информации нужно запомнить, а второй блок на основании новой долговременной памяти определяет саму запоминаемую информацию.</a:t>
            </a:r>
            <a:endParaRPr sz="1600"/>
          </a:p>
        </p:txBody>
      </p:sp>
      <p:pic>
        <p:nvPicPr>
          <p:cNvPr id="317" name="Google Shape;3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250" y="885363"/>
            <a:ext cx="3114323" cy="3820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46"/>
          <p:cNvCxnSpPr/>
          <p:nvPr/>
        </p:nvCxnSpPr>
        <p:spPr>
          <a:xfrm>
            <a:off x="6512225" y="576300"/>
            <a:ext cx="497100" cy="5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46"/>
          <p:cNvSpPr txBox="1"/>
          <p:nvPr/>
        </p:nvSpPr>
        <p:spPr>
          <a:xfrm>
            <a:off x="4437525" y="208900"/>
            <a:ext cx="41781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Новая долговременная память (2.96)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320" name="Google Shape;320;p46"/>
          <p:cNvCxnSpPr/>
          <p:nvPr/>
        </p:nvCxnSpPr>
        <p:spPr>
          <a:xfrm flipH="1" rot="10800000">
            <a:off x="5971925" y="4380075"/>
            <a:ext cx="64800" cy="35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46"/>
          <p:cNvSpPr txBox="1"/>
          <p:nvPr/>
        </p:nvSpPr>
        <p:spPr>
          <a:xfrm>
            <a:off x="4920200" y="4706350"/>
            <a:ext cx="1995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Входные данные/Input (1)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322" name="Google Shape;322;p46"/>
          <p:cNvCxnSpPr/>
          <p:nvPr/>
        </p:nvCxnSpPr>
        <p:spPr>
          <a:xfrm>
            <a:off x="5316400" y="3479425"/>
            <a:ext cx="720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46"/>
          <p:cNvSpPr txBox="1"/>
          <p:nvPr/>
        </p:nvSpPr>
        <p:spPr>
          <a:xfrm>
            <a:off x="4437525" y="3061800"/>
            <a:ext cx="10590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Short-term </a:t>
            </a:r>
            <a:r>
              <a:rPr lang="en" sz="1200">
                <a:solidFill>
                  <a:schemeClr val="dk2"/>
                </a:solidFill>
              </a:rPr>
              <a:t>memory (1)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338575" y="4704075"/>
            <a:ext cx="4898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Скриншот: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https://youtu.be/YCzL96nL7j0?si=lyRq_5wn-bwoUcwc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325" name="Google Shape;325;p46"/>
          <p:cNvSpPr txBox="1"/>
          <p:nvPr/>
        </p:nvSpPr>
        <p:spPr>
          <a:xfrm>
            <a:off x="7333450" y="4581600"/>
            <a:ext cx="11742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(Final output)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Bidirectional networks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Двунаправленные рекуррентные сети (как RNN, так и LSTM) состоят из двух подсетей: прямой и обратной. В прямую сеть элементы входной последовательности подаются в обычном порядке, в обратную - в обратном. Далее выходы обеих сетей </a:t>
            </a:r>
            <a:r>
              <a:rPr lang="en"/>
              <a:t>агрегируются</a:t>
            </a:r>
            <a:r>
              <a:rPr lang="en"/>
              <a:t> (усредняются, суммируются и т.п.).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Двунаправленная сеть может помочь учитывать не только предыдущий контекст, но и последующий.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Архитектуры sequence-to-sequence (seq2seq)</a:t>
            </a:r>
            <a:endParaRPr/>
          </a:p>
        </p:txBody>
      </p:sp>
      <p:pic>
        <p:nvPicPr>
          <p:cNvPr id="337" name="Google Shape;3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00" y="2238950"/>
            <a:ext cx="7945776" cy="26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8"/>
          <p:cNvSpPr txBox="1"/>
          <p:nvPr>
            <p:ph idx="1" type="body"/>
          </p:nvPr>
        </p:nvSpPr>
        <p:spPr>
          <a:xfrm>
            <a:off x="311688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Seq2seq-нейросети состоят из двух частей: энкодера (кодировщика) и декодера (декодировщика). Для обоих этих компонентов обычно берут рекуррентные нейросети.</a:t>
            </a:r>
            <a:endParaRPr/>
          </a:p>
        </p:txBody>
      </p:sp>
      <p:sp>
        <p:nvSpPr>
          <p:cNvPr id="339" name="Google Shape;339;p48"/>
          <p:cNvSpPr txBox="1"/>
          <p:nvPr/>
        </p:nvSpPr>
        <p:spPr>
          <a:xfrm>
            <a:off x="237725" y="4783300"/>
            <a:ext cx="75999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https://education.yandex.ru/handbook/ml/article/nejroseti-dlya-raboty-s-posledovatelnostyami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Энкодер</a:t>
            </a:r>
            <a:endParaRPr/>
          </a:p>
        </p:txBody>
      </p:sp>
      <p:sp>
        <p:nvSpPr>
          <p:cNvPr id="345" name="Google Shape;345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</a:t>
            </a:r>
            <a:r>
              <a:rPr lang="en"/>
              <a:t>Энкодер читает входное предложение токен за токеном и обрабатывает их с помощью блоков рекуррентной сети. Hidden state последнего блока становится </a:t>
            </a:r>
            <a:r>
              <a:rPr b="1" lang="en"/>
              <a:t>контекстным вектором</a:t>
            </a:r>
            <a:r>
              <a:rPr lang="en"/>
              <a:t>. Часто энкодер читает предложение в обратном порядке. Это делается для того, чтобы последний токен, который видит энкодер, совпал (или примерно совпал) с первыми токенами, которые будет генерировать декодер. Таким образом, декодеру проще начать процесс воссоздания предложения.” (А. Янина, Яндекс.Учебник)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Декодер</a:t>
            </a:r>
            <a:endParaRPr/>
          </a:p>
        </p:txBody>
      </p:sp>
      <p:sp>
        <p:nvSpPr>
          <p:cNvPr id="351" name="Google Shape;35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Архитектура декодера такая же, как и у энкодера, но вектор скрытого состояния инициализируется при помощи контекстного вектора энкодера. Таким образом, декодер учитывает и сгенерированные им самим токены, и предложение на исходном языке. Первый блок декодера получает на вход метку начала последовательности, все последующие блоки - или сгенерированные декодером слова, или (при тренировке) слова из “истинного” предложения-таргета.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25" y="3335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1"/>
          <p:cNvSpPr txBox="1"/>
          <p:nvPr/>
        </p:nvSpPr>
        <p:spPr>
          <a:xfrm>
            <a:off x="175100" y="4916575"/>
            <a:ext cx="7038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https://youtu.be/L8HKweZIOmg?si=Fa0SCGO5NGg6dj23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Сверточные нейросети: интуиция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Преимущество: в отличие от полносвязных нейросетей, мы учитываем структуру данных. При помощи сверточных слоев мы можем обращать внимание на небольшие фрагменты изображения. Например, мы можем распознать, что, вне зависимости от примененных к изображению ниже преобразований, на нем изображен кот.</a:t>
            </a:r>
            <a:endParaRPr sz="160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525" y="2667926"/>
            <a:ext cx="1979466" cy="17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867" y="2667926"/>
            <a:ext cx="1979466" cy="17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539175" y="4741875"/>
            <a:ext cx="79770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Картинки: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https://www.kaggle.com/datasets/likhon148/animal-data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6181209" y="2651600"/>
            <a:ext cx="1979400" cy="1797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9775" y="3561300"/>
            <a:ext cx="851275" cy="8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Практика: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https://colab.research.google.com/drive/1cieUPQjEPdml0PoS1zijIYXLzj3zsTQu?usp=sharing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Источники</a:t>
            </a:r>
            <a:endParaRPr/>
          </a:p>
        </p:txBody>
      </p:sp>
      <p:sp>
        <p:nvSpPr>
          <p:cNvPr id="368" name="Google Shape;368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Сверточные нейросети:</a:t>
            </a:r>
            <a:endParaRPr sz="2000"/>
          </a:p>
          <a:p>
            <a:pPr indent="-31496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https://education.yandex.ru/handbook/ml/article/svyortochnye-nejroseti</a:t>
            </a:r>
            <a:r>
              <a:rPr lang="en" sz="1600"/>
              <a:t> </a:t>
            </a:r>
            <a:endParaRPr sz="1600"/>
          </a:p>
          <a:p>
            <a:pPr indent="-31496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https://youtu.be/HGwBXDKFk9I?si=Hw5A1BO53BuHl7B3</a:t>
            </a:r>
            <a:r>
              <a:rPr lang="en" sz="1600"/>
              <a:t> </a:t>
            </a:r>
            <a:endParaRPr sz="16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Рекуррентные нейросети:</a:t>
            </a:r>
            <a:endParaRPr sz="2000"/>
          </a:p>
          <a:p>
            <a:pPr indent="-31496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https://education.yandex.ru/handbook/ml/article/nejroseti-dlya-raboty-s-posledovatelnostyami</a:t>
            </a:r>
            <a:r>
              <a:rPr lang="en" sz="1600"/>
              <a:t> </a:t>
            </a:r>
            <a:endParaRPr sz="1600"/>
          </a:p>
          <a:p>
            <a:pPr indent="-31496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https://youtu.be/AsNTP8Kwu80?si=RF4c1UFktw9MvH0l</a:t>
            </a:r>
            <a:r>
              <a:rPr lang="en" sz="1600"/>
              <a:t> </a:t>
            </a:r>
            <a:endParaRPr sz="1600"/>
          </a:p>
          <a:p>
            <a:pPr indent="-31496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https://youtu.be/YCzL96nL7j0?si=lyRq_5wn-bwoUcwc</a:t>
            </a:r>
            <a:r>
              <a:rPr lang="en" sz="1600"/>
              <a:t> </a:t>
            </a:r>
            <a:endParaRPr sz="1600"/>
          </a:p>
          <a:p>
            <a:pPr indent="-31496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1600" u="sng">
                <a:solidFill>
                  <a:schemeClr val="hlink"/>
                </a:solidFill>
                <a:hlinkClick r:id="rId8"/>
              </a:rPr>
              <a:t>https://youtu.be/L8HKweZIOmg?si=Yhm9Qbc_rsWyZlcT</a:t>
            </a:r>
            <a:r>
              <a:rPr lang="en" sz="1600"/>
              <a:t> </a:t>
            </a:r>
            <a:endParaRPr sz="1600"/>
          </a:p>
          <a:p>
            <a:pPr indent="-314960" lvl="1" marL="914400" rtl="0" algn="l">
              <a:spcBef>
                <a:spcPts val="1000"/>
              </a:spcBef>
              <a:spcAft>
                <a:spcPts val="1000"/>
              </a:spcAft>
              <a:buSzPct val="100000"/>
              <a:buChar char="○"/>
            </a:pPr>
            <a:r>
              <a:rPr lang="en" sz="1600" u="sng">
                <a:solidFill>
                  <a:schemeClr val="hlink"/>
                </a:solidFill>
                <a:hlinkClick r:id="rId9"/>
              </a:rPr>
              <a:t>https://github.com/bentrevett/pytorch-seq2seq/tree/rewrite</a:t>
            </a:r>
            <a:r>
              <a:rPr lang="en" sz="1600"/>
              <a:t> 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Сверточные нейросети: интуиция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10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Полносвязной нейросети обучение на рисунке 1 не помогло бы распознать кота на рисунке 2. Сверточная нейросеть же обращает внимание на малые фрагменты изображения, что позволяет ей делать более успешную классификацию.</a:t>
            </a:r>
            <a:endParaRPr sz="1700"/>
          </a:p>
        </p:txBody>
      </p:sp>
      <p:sp>
        <p:nvSpPr>
          <p:cNvPr id="84" name="Google Shape;84;p17"/>
          <p:cNvSpPr txBox="1"/>
          <p:nvPr/>
        </p:nvSpPr>
        <p:spPr>
          <a:xfrm>
            <a:off x="546375" y="4744375"/>
            <a:ext cx="79770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Картинки: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https://www.kaggle.com/datasets/likhon148/animal-data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4423684" y="2496400"/>
            <a:ext cx="1979400" cy="1797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850" y="3391325"/>
            <a:ext cx="851275" cy="8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1437434" y="2496400"/>
            <a:ext cx="1979400" cy="1797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2375" y="2540050"/>
            <a:ext cx="851275" cy="8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8327" y="2200975"/>
            <a:ext cx="493607" cy="59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8327" y="2876042"/>
            <a:ext cx="587974" cy="63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8319" y="3593944"/>
            <a:ext cx="493607" cy="73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8063" y="4294300"/>
            <a:ext cx="608500" cy="8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7"/>
          <p:cNvCxnSpPr/>
          <p:nvPr/>
        </p:nvCxnSpPr>
        <p:spPr>
          <a:xfrm>
            <a:off x="5921863" y="3329450"/>
            <a:ext cx="9900" cy="534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7"/>
          <p:cNvCxnSpPr/>
          <p:nvPr/>
        </p:nvCxnSpPr>
        <p:spPr>
          <a:xfrm>
            <a:off x="5931763" y="3329450"/>
            <a:ext cx="50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7"/>
          <p:cNvCxnSpPr/>
          <p:nvPr/>
        </p:nvCxnSpPr>
        <p:spPr>
          <a:xfrm>
            <a:off x="5918113" y="3857000"/>
            <a:ext cx="519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7"/>
          <p:cNvCxnSpPr/>
          <p:nvPr/>
        </p:nvCxnSpPr>
        <p:spPr>
          <a:xfrm>
            <a:off x="6433963" y="3322100"/>
            <a:ext cx="0" cy="54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7"/>
          <p:cNvCxnSpPr>
            <a:endCxn id="90" idx="1"/>
          </p:cNvCxnSpPr>
          <p:nvPr/>
        </p:nvCxnSpPr>
        <p:spPr>
          <a:xfrm flipH="1" rot="10800000">
            <a:off x="6452527" y="3193023"/>
            <a:ext cx="65580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7"/>
          <p:cNvSpPr txBox="1"/>
          <p:nvPr/>
        </p:nvSpPr>
        <p:spPr>
          <a:xfrm>
            <a:off x="1858450" y="4330650"/>
            <a:ext cx="1041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Рис. 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4892725" y="4335925"/>
            <a:ext cx="1041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Рис. 2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555600"/>
            <a:ext cx="3333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Сверточные нейросети: принцип работы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389600"/>
            <a:ext cx="3333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Применение свёртки (kernel на рисунке справа): часть матрицы поэлементно умножается на свертку, затем значения суммируются, и окно свертки сдвигается дальше.</a:t>
            </a:r>
            <a:endParaRPr sz="1800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463" y="443225"/>
            <a:ext cx="4863538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381800" y="4732875"/>
            <a:ext cx="76938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https://medium.com/apache-mxnet/multi-channel-convolutions-explained-with-ms-excel-9bbf8eb77108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Сверточные нейросети: принцип работы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50" y="2065875"/>
            <a:ext cx="477202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475" y="1065323"/>
            <a:ext cx="4214301" cy="124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9"/>
          <p:cNvCxnSpPr/>
          <p:nvPr/>
        </p:nvCxnSpPr>
        <p:spPr>
          <a:xfrm flipH="1">
            <a:off x="3882775" y="2305200"/>
            <a:ext cx="1015800" cy="5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8573" y="3771675"/>
            <a:ext cx="4214300" cy="10399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9"/>
          <p:cNvCxnSpPr>
            <a:endCxn id="118" idx="2"/>
          </p:cNvCxnSpPr>
          <p:nvPr/>
        </p:nvCxnSpPr>
        <p:spPr>
          <a:xfrm rot="10800000">
            <a:off x="4077275" y="3147925"/>
            <a:ext cx="835800" cy="63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19"/>
          <p:cNvSpPr/>
          <p:nvPr/>
        </p:nvSpPr>
        <p:spPr>
          <a:xfrm>
            <a:off x="504275" y="2636575"/>
            <a:ext cx="698700" cy="713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19"/>
          <p:cNvCxnSpPr>
            <a:stCxn id="116" idx="1"/>
            <a:endCxn id="119" idx="2"/>
          </p:cNvCxnSpPr>
          <p:nvPr/>
        </p:nvCxnSpPr>
        <p:spPr>
          <a:xfrm rot="10800000">
            <a:off x="853673" y="3349672"/>
            <a:ext cx="4044900" cy="9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9"/>
          <p:cNvSpPr/>
          <p:nvPr/>
        </p:nvSpPr>
        <p:spPr>
          <a:xfrm>
            <a:off x="3962075" y="2895925"/>
            <a:ext cx="230400" cy="25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делают фильтры?</a:t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13" y="1066075"/>
            <a:ext cx="7295174" cy="32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381800" y="4732875"/>
            <a:ext cx="76938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Скриншот</a:t>
            </a:r>
            <a:r>
              <a:rPr lang="en" sz="900">
                <a:solidFill>
                  <a:schemeClr val="dk2"/>
                </a:solidFill>
              </a:rPr>
              <a:t>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https://youtu.be/HpKGv-kYurk?si=qlWGN6h1yrh2gyNS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делают фильтры?</a:t>
            </a: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381800" y="4732875"/>
            <a:ext cx="76938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Скриншот</a:t>
            </a:r>
            <a:r>
              <a:rPr lang="en" sz="900">
                <a:solidFill>
                  <a:schemeClr val="dk2"/>
                </a:solidFill>
              </a:rPr>
              <a:t>: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https://youtu.be/HpKGv-kYurk?si=qlWGN6h1yrh2gyNS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00" y="1058025"/>
            <a:ext cx="7404197" cy="34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4285F4"/>
      </a:accent1>
      <a:accent2>
        <a:srgbClr val="212121"/>
      </a:accent2>
      <a:accent3>
        <a:srgbClr val="000000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